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57" r:id="rId11"/>
    <p:sldId id="258" r:id="rId12"/>
    <p:sldId id="259" r:id="rId13"/>
    <p:sldId id="260" r:id="rId14"/>
    <p:sldId id="261" r:id="rId15"/>
    <p:sldId id="262" r:id="rId16"/>
    <p:sldId id="263" r:id="rId17"/>
    <p:sldId id="264" r:id="rId18"/>
    <p:sldId id="265" r:id="rId19"/>
    <p:sldId id="266" r:id="rId20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46C3475-BC23-4CBC-BF95-DF38EB1302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1A2828FB-89A7-5D48-69F4-6C17C9790E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213A7A5-42D5-937E-86C8-08B50B07BE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ECF70-E270-E142-A6E3-5E3A0406299E}" type="datetimeFigureOut">
              <a:rPr lang="it-IT" smtClean="0"/>
              <a:t>19/04/23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E379EDB-9C76-F840-C952-DEA71CE5D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B4033D2-C418-51F0-AF92-B950EE0ED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B380A-32F4-EA46-8B39-380D21E380C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400486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DC2BEC4-F600-B7AF-CB17-D59D39A44C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6CF849C1-8B5E-7B81-64B8-2BA0AB5DAE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478272D-012B-A767-0855-9330B591B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ECF70-E270-E142-A6E3-5E3A0406299E}" type="datetimeFigureOut">
              <a:rPr lang="it-IT" smtClean="0"/>
              <a:t>19/04/23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EFBE4B0-A87A-E793-AA21-82B0AAF68D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AB4B84C-802F-4ABD-97EC-9AEA02D522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B380A-32F4-EA46-8B39-380D21E380C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43866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97629BE2-9344-BC36-EAB0-E5A6CC09AE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7A13DAE4-4B4F-3FFA-4967-03C5520DC0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DA7C720-317D-F9A8-D051-2B96DA28C3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ECF70-E270-E142-A6E3-5E3A0406299E}" type="datetimeFigureOut">
              <a:rPr lang="it-IT" smtClean="0"/>
              <a:t>19/04/23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93F6620-9A0C-EB12-C999-C6C445630C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AD9CCFB-2186-27BE-CEE2-5DBC6FE3D1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B380A-32F4-EA46-8B39-380D21E380C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6776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A9C8A40-CCE4-BE3C-744B-07B0B68482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6E812B08-52FF-2980-C9C4-52690CC059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B037003-5E67-48DA-C7E2-C7CA1B001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ECF70-E270-E142-A6E3-5E3A0406299E}" type="datetimeFigureOut">
              <a:rPr lang="it-IT" smtClean="0"/>
              <a:t>19/04/23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ACD6049-0CA3-B546-93E5-4355A8988C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186A73F-E53E-07A2-8EAA-AC424A5A3E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B380A-32F4-EA46-8B39-380D21E380C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58713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6422A3A-549C-C0A3-277F-952724B794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03787E5-7116-97ED-9D39-CE313006A6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67D705DC-0934-7A5B-3077-98C5EFE38D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ECF70-E270-E142-A6E3-5E3A0406299E}" type="datetimeFigureOut">
              <a:rPr lang="it-IT" smtClean="0"/>
              <a:t>19/04/23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73846F1-ACF2-2BE4-C008-534E970373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D1621BB-E765-6AA9-34EA-199AB43541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B380A-32F4-EA46-8B39-380D21E380C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24608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CF91DF2-E837-F908-D408-04337A9D0F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C6B7435-BD44-0345-5418-77D143EF3D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94188360-4F52-129B-DABC-2C0546C403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DE7A5F03-FB4A-1CA3-A4AE-CDD40E94E1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ECF70-E270-E142-A6E3-5E3A0406299E}" type="datetimeFigureOut">
              <a:rPr lang="it-IT" smtClean="0"/>
              <a:t>19/04/23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1CD6E9AB-E5EC-B951-9EC9-7F567572F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15C45CF-81EA-6556-5657-0AE4F08D86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B380A-32F4-EA46-8B39-380D21E380C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958668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F117277-9893-83A6-16C9-5BA7A22BD6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A0AFE83-AF4C-107C-0DB1-925C147419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BFE1A0F0-306F-1FD9-4915-944CE53D91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3E2D1A35-5212-A7C0-037C-90E95465D4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0D1C1D5B-3EC0-D02D-CDA8-9DA6E57442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C3D1F655-DA46-1C07-EBEE-5B0857D397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ECF70-E270-E142-A6E3-5E3A0406299E}" type="datetimeFigureOut">
              <a:rPr lang="it-IT" smtClean="0"/>
              <a:t>19/04/23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4D4B603E-91F6-090B-CC0A-D2E1DB52E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15D41248-BA7D-3BB4-3D25-BE7D3259F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B380A-32F4-EA46-8B39-380D21E380C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08891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DC44490-49EB-F12C-FC42-D7FFEC5C7D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1D300613-4BEC-1CBE-4946-C40914D623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ECF70-E270-E142-A6E3-5E3A0406299E}" type="datetimeFigureOut">
              <a:rPr lang="it-IT" smtClean="0"/>
              <a:t>19/04/23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6F9C58E7-494B-95B4-139A-D514007C2A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1A0C5D9B-FCD3-DF89-5871-0635A7C7A1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B380A-32F4-EA46-8B39-380D21E380C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89297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2B80C561-A7A9-5604-17C7-02E761F127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ECF70-E270-E142-A6E3-5E3A0406299E}" type="datetimeFigureOut">
              <a:rPr lang="it-IT" smtClean="0"/>
              <a:t>19/04/23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828C905F-C721-BF7C-97A0-6A560C31A5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DB86A0B-0B68-55C4-3375-CA09D20CC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B380A-32F4-EA46-8B39-380D21E380C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698697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7128D25-F528-6BBB-BB67-271CD9A2FE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5C9FA23D-C91A-7368-54EE-59FB58A997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52D78AA3-37D6-3B09-F824-038C54E092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FDBA5CFB-27CB-1F28-6A3C-12F7482CA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ECF70-E270-E142-A6E3-5E3A0406299E}" type="datetimeFigureOut">
              <a:rPr lang="it-IT" smtClean="0"/>
              <a:t>19/04/23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CE7C346A-0D7B-052B-DBFF-F3FA743939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0524899-359D-1A56-C434-235D81F03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B380A-32F4-EA46-8B39-380D21E380C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936853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CD931AF-C45D-73C5-B273-567CAF6DAB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4FE9D206-982B-93CF-1753-2D5CA071BC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BD2ABEAC-7363-DE89-0A55-5249F9D472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74BA10BF-C6EA-1054-154A-94354E31E4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ECF70-E270-E142-A6E3-5E3A0406299E}" type="datetimeFigureOut">
              <a:rPr lang="it-IT" smtClean="0"/>
              <a:t>19/04/23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4C18FCB0-3B61-F525-9B45-D0DE8662B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DB4CEF3-87CB-5495-8AC0-05370A134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B380A-32F4-EA46-8B39-380D21E380C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873131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529275C5-A818-041F-E9C2-698465894E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F12B5427-DE7E-F53D-3D17-51CE995F07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B47A0D1-43EF-C97D-AB31-DF5B13C7F4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ECF70-E270-E142-A6E3-5E3A0406299E}" type="datetimeFigureOut">
              <a:rPr lang="it-IT" smtClean="0"/>
              <a:t>19/04/23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CC5F3B7-5694-C2BB-D9E5-657244A2B7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A8D8F22-93B7-EBA9-FC4D-0DE0F8C5A3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0B380A-32F4-EA46-8B39-380D21E380C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70100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64C2383-4C03-E9D2-6793-A5B65CCDB3D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 dirty="0"/>
              <a:t>URGENZE NEUROLOGICHE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B4A722B7-48F1-1D4C-B09F-CD371626925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/>
              <a:t>Dr. R.D. Scarpello</a:t>
            </a:r>
          </a:p>
          <a:p>
            <a:r>
              <a:rPr lang="it-IT" dirty="0"/>
              <a:t>Specialista in Neurologia</a:t>
            </a:r>
          </a:p>
        </p:txBody>
      </p:sp>
    </p:spTree>
    <p:extLst>
      <p:ext uri="{BB962C8B-B14F-4D97-AF65-F5344CB8AC3E}">
        <p14:creationId xmlns:p14="http://schemas.microsoft.com/office/powerpoint/2010/main" val="257897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3D9C060-D13D-B1F2-C081-5B90EC92D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PERCORSO ICTUS (Territorio )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37A28FA-55E2-FA0C-5E2C-4BDC121ADE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it-IT" dirty="0"/>
              <a:t>Esordio dei sintomi</a:t>
            </a:r>
          </a:p>
          <a:p>
            <a:r>
              <a:rPr lang="it-IT" dirty="0"/>
              <a:t>Cincinnati </a:t>
            </a:r>
            <a:r>
              <a:rPr lang="it-IT" dirty="0" err="1"/>
              <a:t>Prehospital</a:t>
            </a:r>
            <a:r>
              <a:rPr lang="it-IT" dirty="0"/>
              <a:t> </a:t>
            </a:r>
            <a:r>
              <a:rPr lang="it-IT" dirty="0" err="1"/>
              <a:t>Stroke</a:t>
            </a:r>
            <a:r>
              <a:rPr lang="it-IT" dirty="0"/>
              <a:t> Scale ( paresi facciale, </a:t>
            </a:r>
            <a:r>
              <a:rPr lang="it-IT" dirty="0" err="1"/>
              <a:t>slivellamento</a:t>
            </a:r>
            <a:r>
              <a:rPr lang="it-IT" dirty="0"/>
              <a:t> di un braccio, eloquio )</a:t>
            </a:r>
          </a:p>
          <a:p>
            <a:r>
              <a:rPr lang="it-IT" dirty="0"/>
              <a:t>ANAMNESI</a:t>
            </a:r>
          </a:p>
          <a:p>
            <a:pPr marL="514350" indent="-514350">
              <a:buFont typeface="+mj-lt"/>
              <a:buAutoNum type="arabicPeriod"/>
            </a:pPr>
            <a:r>
              <a:rPr lang="it-IT" dirty="0"/>
              <a:t>sintomi al risveglio?</a:t>
            </a:r>
          </a:p>
          <a:p>
            <a:pPr marL="514350" indent="-514350">
              <a:buFont typeface="+mj-lt"/>
              <a:buAutoNum type="arabicPeriod"/>
            </a:pPr>
            <a:r>
              <a:rPr lang="it-IT" dirty="0"/>
              <a:t>terapia con anticoagulanti ?</a:t>
            </a:r>
          </a:p>
          <a:p>
            <a:pPr marL="514350" indent="-514350">
              <a:buFont typeface="+mj-lt"/>
              <a:buAutoNum type="arabicPeriod"/>
            </a:pPr>
            <a:r>
              <a:rPr lang="it-IT" dirty="0"/>
              <a:t>traumi recenti ?</a:t>
            </a:r>
          </a:p>
          <a:p>
            <a:pPr marL="514350" indent="-514350">
              <a:buFont typeface="+mj-lt"/>
              <a:buAutoNum type="arabicPeriod"/>
            </a:pPr>
            <a:r>
              <a:rPr lang="it-IT" dirty="0"/>
              <a:t>neoplasie ?</a:t>
            </a:r>
          </a:p>
          <a:p>
            <a:pPr marL="514350" indent="-514350">
              <a:buFont typeface="+mj-lt"/>
              <a:buAutoNum type="arabicPeriod"/>
            </a:pPr>
            <a:r>
              <a:rPr lang="it-IT" dirty="0"/>
              <a:t>interventi chirurgici ?</a:t>
            </a:r>
          </a:p>
        </p:txBody>
      </p:sp>
    </p:spTree>
    <p:extLst>
      <p:ext uri="{BB962C8B-B14F-4D97-AF65-F5344CB8AC3E}">
        <p14:creationId xmlns:p14="http://schemas.microsoft.com/office/powerpoint/2010/main" val="22956535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60E9910-E6B2-BCD6-E19D-ED0B23850D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PERCORSO ICTUS ( Pronto Soccorso )&lt; 10 min.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0B012CE-AAC5-ACEB-F839-BE4D23589A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NIHSS</a:t>
            </a:r>
          </a:p>
          <a:p>
            <a:r>
              <a:rPr lang="it-IT" dirty="0"/>
              <a:t>Raccolta anamnesi</a:t>
            </a:r>
          </a:p>
          <a:p>
            <a:r>
              <a:rPr lang="it-IT" dirty="0"/>
              <a:t>Parametri vitali </a:t>
            </a:r>
          </a:p>
          <a:p>
            <a:r>
              <a:rPr lang="it-IT" dirty="0"/>
              <a:t>Esami laboratorio </a:t>
            </a:r>
          </a:p>
          <a:p>
            <a:r>
              <a:rPr lang="it-IT" dirty="0"/>
              <a:t>Richiesta Tac </a:t>
            </a:r>
          </a:p>
        </p:txBody>
      </p:sp>
    </p:spTree>
    <p:extLst>
      <p:ext uri="{BB962C8B-B14F-4D97-AF65-F5344CB8AC3E}">
        <p14:creationId xmlns:p14="http://schemas.microsoft.com/office/powerpoint/2010/main" val="502824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AFBE316-C538-361C-9B2E-6C8A137B9C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PERCORSO ICTUS ( Neurologo )&lt;45 min.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B368DC3-E81A-D1C3-5A85-34CFFEA8F7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TC encefalo</a:t>
            </a:r>
          </a:p>
          <a:p>
            <a:r>
              <a:rPr lang="it-IT" dirty="0" err="1"/>
              <a:t>Angio-Tac</a:t>
            </a:r>
            <a:endParaRPr lang="it-IT" dirty="0"/>
          </a:p>
          <a:p>
            <a:r>
              <a:rPr lang="it-IT" dirty="0"/>
              <a:t>TC- </a:t>
            </a:r>
            <a:r>
              <a:rPr lang="it-IT" dirty="0" err="1"/>
              <a:t>Perfusionale</a:t>
            </a:r>
            <a:endParaRPr lang="it-IT" dirty="0"/>
          </a:p>
          <a:p>
            <a:r>
              <a:rPr lang="it-IT" dirty="0"/>
              <a:t>RMN se l’esordio dei sintomi è al risveglio</a:t>
            </a:r>
          </a:p>
          <a:p>
            <a:endParaRPr lang="it-IT" dirty="0"/>
          </a:p>
          <a:p>
            <a:r>
              <a:rPr lang="it-IT" dirty="0"/>
              <a:t>ICTUS ISCHEMICO ( </a:t>
            </a:r>
            <a:r>
              <a:rPr lang="it-IT" dirty="0" err="1"/>
              <a:t>trombolisi</a:t>
            </a:r>
            <a:r>
              <a:rPr lang="it-IT" dirty="0"/>
              <a:t> i.v. , IVT +EVT, EVT ) ricovero in </a:t>
            </a:r>
            <a:r>
              <a:rPr lang="it-IT" dirty="0" err="1"/>
              <a:t>Stroke</a:t>
            </a:r>
            <a:r>
              <a:rPr lang="it-IT" dirty="0"/>
              <a:t> Unit o trasferimento in sala </a:t>
            </a:r>
            <a:r>
              <a:rPr lang="it-IT" dirty="0" err="1"/>
              <a:t>angiografica</a:t>
            </a:r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1996655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B993898-2533-486B-C0B1-B040095A4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/>
              <a:t>DIAGNOSI NEUROLOGICHE PIÙ FREQUENTI in pazienti ammessi al Dipartimento di Emergenza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1DD341D-8CA2-1185-FDD9-12C6DE631F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it-IT" dirty="0"/>
              <a:t>Ictus</a:t>
            </a:r>
          </a:p>
          <a:p>
            <a:pPr marL="514350" indent="-514350">
              <a:buFont typeface="+mj-lt"/>
              <a:buAutoNum type="arabicPeriod"/>
            </a:pPr>
            <a:r>
              <a:rPr lang="it-IT" dirty="0"/>
              <a:t>Crisi epilettiche</a:t>
            </a:r>
          </a:p>
          <a:p>
            <a:pPr marL="514350" indent="-514350">
              <a:buFont typeface="+mj-lt"/>
              <a:buAutoNum type="arabicPeriod"/>
            </a:pPr>
            <a:r>
              <a:rPr lang="it-IT" dirty="0"/>
              <a:t>Cefalea</a:t>
            </a:r>
          </a:p>
          <a:p>
            <a:pPr marL="514350" indent="-514350">
              <a:buFont typeface="+mj-lt"/>
              <a:buAutoNum type="arabicPeriod"/>
            </a:pPr>
            <a:r>
              <a:rPr lang="it-IT" dirty="0"/>
              <a:t>Perdita di coscienza</a:t>
            </a:r>
          </a:p>
          <a:p>
            <a:pPr marL="514350" indent="-514350">
              <a:buFont typeface="+mj-lt"/>
              <a:buAutoNum type="arabicPeriod"/>
            </a:pPr>
            <a:r>
              <a:rPr lang="it-IT" dirty="0"/>
              <a:t>Stato confusionale</a:t>
            </a:r>
          </a:p>
          <a:p>
            <a:pPr marL="514350" indent="-514350">
              <a:buFont typeface="+mj-lt"/>
              <a:buAutoNum type="arabicPeriod"/>
            </a:pPr>
            <a:r>
              <a:rPr lang="it-IT" dirty="0"/>
              <a:t>………</a:t>
            </a:r>
          </a:p>
        </p:txBody>
      </p:sp>
    </p:spTree>
    <p:extLst>
      <p:ext uri="{BB962C8B-B14F-4D97-AF65-F5344CB8AC3E}">
        <p14:creationId xmlns:p14="http://schemas.microsoft.com/office/powerpoint/2010/main" val="29456995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6F862C4-D4A8-48FE-3F0F-95DED462E2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CRISI EPILETTICHE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9BC9B0C-5291-98DE-B91A-2E8FF92168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Crisi non convulsive ( SMNC )</a:t>
            </a:r>
          </a:p>
          <a:p>
            <a:r>
              <a:rPr lang="it-IT" dirty="0"/>
              <a:t>Crisi convulsive</a:t>
            </a:r>
          </a:p>
          <a:p>
            <a:r>
              <a:rPr lang="it-IT" dirty="0"/>
              <a:t>EZIOLOGIA</a:t>
            </a:r>
          </a:p>
          <a:p>
            <a:pPr marL="514350" indent="-514350">
              <a:buFont typeface="+mj-lt"/>
              <a:buAutoNum type="arabicPeriod"/>
            </a:pPr>
            <a:r>
              <a:rPr lang="it-IT" dirty="0"/>
              <a:t>Patologie del SNC</a:t>
            </a:r>
          </a:p>
          <a:p>
            <a:pPr marL="514350" indent="-514350">
              <a:buFont typeface="+mj-lt"/>
              <a:buAutoNum type="arabicPeriod"/>
            </a:pPr>
            <a:r>
              <a:rPr lang="it-IT" dirty="0"/>
              <a:t>Patologie metaboliche</a:t>
            </a:r>
          </a:p>
          <a:p>
            <a:pPr marL="514350" indent="-514350">
              <a:buFont typeface="+mj-lt"/>
              <a:buAutoNum type="arabicPeriod"/>
            </a:pPr>
            <a:r>
              <a:rPr lang="it-IT" dirty="0"/>
              <a:t>Patologie tossiche</a:t>
            </a:r>
          </a:p>
          <a:p>
            <a:pPr marL="514350" indent="-514350">
              <a:buFont typeface="+mj-lt"/>
              <a:buAutoNum type="arabicPeriod"/>
            </a:pPr>
            <a:r>
              <a:rPr lang="it-IT" dirty="0"/>
              <a:t>Patologie infettive</a:t>
            </a:r>
          </a:p>
        </p:txBody>
      </p:sp>
    </p:spTree>
    <p:extLst>
      <p:ext uri="{BB962C8B-B14F-4D97-AF65-F5344CB8AC3E}">
        <p14:creationId xmlns:p14="http://schemas.microsoft.com/office/powerpoint/2010/main" val="19499979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4133652-6139-0924-901F-8936335B21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EPILESSIE </a:t>
            </a:r>
            <a:r>
              <a:rPr lang="it-IT" dirty="0" err="1"/>
              <a:t>IDIOPATICHE</a:t>
            </a: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12CF0C5-EBB2-E9BA-54E5-68EFB30FF3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Grande male</a:t>
            </a:r>
          </a:p>
          <a:p>
            <a:r>
              <a:rPr lang="it-IT" dirty="0"/>
              <a:t>Piccolo male</a:t>
            </a:r>
          </a:p>
          <a:p>
            <a:r>
              <a:rPr lang="it-IT" dirty="0"/>
              <a:t>Epilessia </a:t>
            </a:r>
            <a:r>
              <a:rPr lang="it-IT" dirty="0" err="1"/>
              <a:t>mioclonica</a:t>
            </a:r>
            <a:r>
              <a:rPr lang="it-IT" dirty="0"/>
              <a:t> giovanile</a:t>
            </a:r>
          </a:p>
        </p:txBody>
      </p:sp>
    </p:spTree>
    <p:extLst>
      <p:ext uri="{BB962C8B-B14F-4D97-AF65-F5344CB8AC3E}">
        <p14:creationId xmlns:p14="http://schemas.microsoft.com/office/powerpoint/2010/main" val="2769604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63AECB0-9D15-9A54-7654-ECB6EF52CB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DIAGNOSI DIFFERENZIALE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C8486F1-9665-7060-B446-693FDA01AB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err="1"/>
              <a:t>Presincopi</a:t>
            </a:r>
            <a:r>
              <a:rPr lang="it-IT" dirty="0"/>
              <a:t> ( o lipotimie ) e sincopi</a:t>
            </a:r>
          </a:p>
          <a:p>
            <a:r>
              <a:rPr lang="it-IT" dirty="0"/>
              <a:t>Crisi </a:t>
            </a:r>
            <a:r>
              <a:rPr lang="it-IT" dirty="0" err="1"/>
              <a:t>psicogene</a:t>
            </a:r>
            <a:endParaRPr lang="it-IT" dirty="0"/>
          </a:p>
          <a:p>
            <a:r>
              <a:rPr lang="it-IT" dirty="0"/>
              <a:t>Disturbi parossistici nel sonno ( Disturbo comportamentale del sonno REM, sindrome delle gambe senza riposo…)</a:t>
            </a:r>
          </a:p>
        </p:txBody>
      </p:sp>
    </p:spTree>
    <p:extLst>
      <p:ext uri="{BB962C8B-B14F-4D97-AF65-F5344CB8AC3E}">
        <p14:creationId xmlns:p14="http://schemas.microsoft.com/office/powerpoint/2010/main" val="21983488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D811A49-B501-3678-EFBF-761BF22568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CEFALEE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ECE7FD5-4D6A-D869-3DD1-7F425890B4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SEGNALI DI ALLARME all’anamnesi</a:t>
            </a:r>
          </a:p>
          <a:p>
            <a:pPr marL="514350" indent="-514350">
              <a:buFont typeface="+mj-lt"/>
              <a:buAutoNum type="arabicPeriod"/>
            </a:pPr>
            <a:r>
              <a:rPr lang="it-IT" dirty="0"/>
              <a:t>Insorgenza improvvisa ( “ colpo di fulmine “ )</a:t>
            </a:r>
          </a:p>
          <a:p>
            <a:pPr marL="514350" indent="-514350">
              <a:buFont typeface="+mj-lt"/>
              <a:buAutoNum type="arabicPeriod"/>
            </a:pPr>
            <a:r>
              <a:rPr lang="it-IT" dirty="0"/>
              <a:t>Dolore diverso dal solito in un </a:t>
            </a:r>
            <a:r>
              <a:rPr lang="it-IT" dirty="0" err="1"/>
              <a:t>paz</a:t>
            </a:r>
            <a:r>
              <a:rPr lang="it-IT" dirty="0"/>
              <a:t>. che soffre già di emicrania</a:t>
            </a:r>
          </a:p>
          <a:p>
            <a:pPr marL="514350" indent="-514350">
              <a:buFont typeface="+mj-lt"/>
              <a:buAutoNum type="arabicPeriod"/>
            </a:pPr>
            <a:r>
              <a:rPr lang="it-IT" dirty="0"/>
              <a:t>Cefalea di nuova insorgenza dopo i 50 anni</a:t>
            </a:r>
          </a:p>
          <a:p>
            <a:pPr marL="514350" indent="-514350">
              <a:buFont typeface="+mj-lt"/>
              <a:buAutoNum type="arabicPeriod"/>
            </a:pPr>
            <a:r>
              <a:rPr lang="it-IT" dirty="0"/>
              <a:t>Cefalea dopo sforzo fisico</a:t>
            </a:r>
          </a:p>
          <a:p>
            <a:r>
              <a:rPr lang="it-IT" dirty="0"/>
              <a:t>SEGNALI DI ALLARME all’ es. obiettivo</a:t>
            </a:r>
          </a:p>
          <a:p>
            <a:pPr marL="514350" indent="-514350">
              <a:buFont typeface="+mj-lt"/>
              <a:buAutoNum type="arabicPeriod"/>
            </a:pPr>
            <a:r>
              <a:rPr lang="it-IT" dirty="0"/>
              <a:t>Alterazione della coscienza</a:t>
            </a:r>
          </a:p>
          <a:p>
            <a:pPr marL="514350" indent="-514350">
              <a:buFont typeface="+mj-lt"/>
              <a:buAutoNum type="arabicPeriod"/>
            </a:pPr>
            <a:r>
              <a:rPr lang="it-IT" dirty="0"/>
              <a:t>Segni </a:t>
            </a:r>
            <a:r>
              <a:rPr lang="it-IT" dirty="0" err="1"/>
              <a:t>meningei</a:t>
            </a:r>
            <a:r>
              <a:rPr lang="it-IT" dirty="0"/>
              <a:t> e/o neurologici focali, febbre</a:t>
            </a:r>
          </a:p>
        </p:txBody>
      </p:sp>
    </p:spTree>
    <p:extLst>
      <p:ext uri="{BB962C8B-B14F-4D97-AF65-F5344CB8AC3E}">
        <p14:creationId xmlns:p14="http://schemas.microsoft.com/office/powerpoint/2010/main" val="7250327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EDCC772-C1DE-0B59-67BB-3DE9C3E2CF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STATO CONFUSIONALE ACUTO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521A6C5D-EAD1-5228-661F-7D8EE30374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CAUSE:</a:t>
            </a:r>
          </a:p>
          <a:p>
            <a:pPr marL="514350" indent="-514350">
              <a:buFont typeface="+mj-lt"/>
              <a:buAutoNum type="arabicPeriod"/>
            </a:pPr>
            <a:r>
              <a:rPr lang="it-IT" dirty="0"/>
              <a:t>Ictus</a:t>
            </a:r>
          </a:p>
          <a:p>
            <a:pPr marL="514350" indent="-514350">
              <a:buFont typeface="+mj-lt"/>
              <a:buAutoNum type="arabicPeriod"/>
            </a:pPr>
            <a:r>
              <a:rPr lang="it-IT" dirty="0" err="1"/>
              <a:t>Meningo-encefaliti</a:t>
            </a:r>
            <a:endParaRPr lang="it-IT" dirty="0"/>
          </a:p>
          <a:p>
            <a:pPr marL="514350" indent="-514350">
              <a:buFont typeface="+mj-lt"/>
              <a:buAutoNum type="arabicPeriod"/>
            </a:pPr>
            <a:r>
              <a:rPr lang="it-IT" dirty="0"/>
              <a:t>SMNC, demenze</a:t>
            </a:r>
          </a:p>
          <a:p>
            <a:pPr marL="514350" indent="-514350">
              <a:buFont typeface="+mj-lt"/>
              <a:buAutoNum type="arabicPeriod"/>
            </a:pPr>
            <a:r>
              <a:rPr lang="it-IT" dirty="0"/>
              <a:t>Traumi</a:t>
            </a:r>
          </a:p>
          <a:p>
            <a:pPr marL="514350" indent="-514350">
              <a:buFont typeface="+mj-lt"/>
              <a:buAutoNum type="arabicPeriod"/>
            </a:pPr>
            <a:r>
              <a:rPr lang="it-IT" dirty="0"/>
              <a:t>Tumori</a:t>
            </a:r>
          </a:p>
          <a:p>
            <a:pPr marL="514350" indent="-514350">
              <a:buFont typeface="+mj-lt"/>
              <a:buAutoNum type="arabicPeriod"/>
            </a:pPr>
            <a:r>
              <a:rPr lang="it-IT" dirty="0"/>
              <a:t>Disturbi metabolici</a:t>
            </a:r>
          </a:p>
          <a:p>
            <a:pPr marL="514350" indent="-514350">
              <a:buFont typeface="+mj-lt"/>
              <a:buAutoNum type="arabicPeriod"/>
            </a:pPr>
            <a:r>
              <a:rPr lang="it-IT" dirty="0"/>
              <a:t>Droghe</a:t>
            </a:r>
          </a:p>
        </p:txBody>
      </p:sp>
    </p:spTree>
    <p:extLst>
      <p:ext uri="{BB962C8B-B14F-4D97-AF65-F5344CB8AC3E}">
        <p14:creationId xmlns:p14="http://schemas.microsoft.com/office/powerpoint/2010/main" val="12107213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D014FF8-8F8A-F61A-7369-81F1CF2D88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0D9624CF-1831-BF06-51DD-47F636FEC308}"/>
              </a:ext>
            </a:extLst>
          </p:cNvPr>
          <p:cNvSpPr txBox="1"/>
          <p:nvPr/>
        </p:nvSpPr>
        <p:spPr>
          <a:xfrm>
            <a:off x="3046329" y="2967335"/>
            <a:ext cx="609934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</a:t>
            </a:r>
          </a:p>
          <a:p>
            <a:br>
              <a:rPr lang="it-IT" dirty="0"/>
            </a:br>
            <a:r>
              <a:rPr lang="it-IT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</a:t>
            </a:r>
          </a:p>
          <a:p>
            <a:br>
              <a:rPr lang="it-IT" dirty="0"/>
            </a:br>
            <a:endParaRPr lang="it-IT" dirty="0"/>
          </a:p>
        </p:txBody>
      </p:sp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3548E361-C884-6FD7-29D5-94824FF6D7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88414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933876C-2F8D-8176-F318-5E7005DB37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PREMESSA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C537EB0-F900-E618-873E-052D6F31C4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err="1"/>
              <a:t>Complessita</a:t>
            </a:r>
            <a:r>
              <a:rPr lang="it-IT" dirty="0"/>
              <a:t>’ della funzione del SNC e le molteplici modalità con cui il cervello si può ammalare</a:t>
            </a:r>
          </a:p>
          <a:p>
            <a:r>
              <a:rPr lang="it-IT" dirty="0"/>
              <a:t>Necessita’ di riconoscere una specifica patologia  in breve tempo</a:t>
            </a:r>
          </a:p>
          <a:p>
            <a:r>
              <a:rPr lang="it-IT"/>
              <a:t>Impostare subito una </a:t>
            </a:r>
            <a:r>
              <a:rPr lang="it-IT" dirty="0"/>
              <a:t>diagnosi</a:t>
            </a:r>
          </a:p>
          <a:p>
            <a:r>
              <a:rPr lang="it-IT" dirty="0"/>
              <a:t>Quali esami eseguire per confermare o meno la diagnosi</a:t>
            </a:r>
          </a:p>
          <a:p>
            <a:r>
              <a:rPr lang="it-IT" dirty="0"/>
              <a:t>Quale deve essere l’ impostazione terapeutica</a:t>
            </a:r>
          </a:p>
        </p:txBody>
      </p:sp>
    </p:spTree>
    <p:extLst>
      <p:ext uri="{BB962C8B-B14F-4D97-AF65-F5344CB8AC3E}">
        <p14:creationId xmlns:p14="http://schemas.microsoft.com/office/powerpoint/2010/main" val="20408185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52A14F4-C265-385A-CF38-DB8D209191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ABNORMAL</a:t>
            </a:r>
          </a:p>
        </p:txBody>
      </p:sp>
      <p:pic>
        <p:nvPicPr>
          <p:cNvPr id="4" name="Immagine 4">
            <a:extLst>
              <a:ext uri="{FF2B5EF4-FFF2-40B4-BE49-F238E27FC236}">
                <a16:creationId xmlns:a16="http://schemas.microsoft.com/office/drawing/2014/main" id="{A7CAB82C-9590-94C0-D4F2-08AE89E1B1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930" y="1825625"/>
            <a:ext cx="6962140" cy="4351338"/>
          </a:xfrm>
        </p:spPr>
      </p:pic>
    </p:spTree>
    <p:extLst>
      <p:ext uri="{BB962C8B-B14F-4D97-AF65-F5344CB8AC3E}">
        <p14:creationId xmlns:p14="http://schemas.microsoft.com/office/powerpoint/2010/main" val="32380707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B44B5C5-DCEB-528E-4B66-5083B5A0D7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Charcot, Gille de La Tourette….</a:t>
            </a:r>
          </a:p>
        </p:txBody>
      </p:sp>
      <p:pic>
        <p:nvPicPr>
          <p:cNvPr id="4" name="Immagine 4">
            <a:extLst>
              <a:ext uri="{FF2B5EF4-FFF2-40B4-BE49-F238E27FC236}">
                <a16:creationId xmlns:a16="http://schemas.microsoft.com/office/drawing/2014/main" id="{CF441925-0E73-AE40-3E53-42140E657F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930" y="1825625"/>
            <a:ext cx="6962140" cy="4351338"/>
          </a:xfrm>
        </p:spPr>
      </p:pic>
    </p:spTree>
    <p:extLst>
      <p:ext uri="{BB962C8B-B14F-4D97-AF65-F5344CB8AC3E}">
        <p14:creationId xmlns:p14="http://schemas.microsoft.com/office/powerpoint/2010/main" val="38200214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91A7AA4-63C6-75C7-05CB-955A46ABC2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Immagine 4">
            <a:extLst>
              <a:ext uri="{FF2B5EF4-FFF2-40B4-BE49-F238E27FC236}">
                <a16:creationId xmlns:a16="http://schemas.microsoft.com/office/drawing/2014/main" id="{7E4CC968-0432-DD53-99AF-C160B7714B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930" y="1825625"/>
            <a:ext cx="6962140" cy="4351338"/>
          </a:xfrm>
        </p:spPr>
      </p:pic>
    </p:spTree>
    <p:extLst>
      <p:ext uri="{BB962C8B-B14F-4D97-AF65-F5344CB8AC3E}">
        <p14:creationId xmlns:p14="http://schemas.microsoft.com/office/powerpoint/2010/main" val="25669486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D88B4DA-EEDD-44A3-5C2C-F947A0F7C7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Immagine 4">
            <a:extLst>
              <a:ext uri="{FF2B5EF4-FFF2-40B4-BE49-F238E27FC236}">
                <a16:creationId xmlns:a16="http://schemas.microsoft.com/office/drawing/2014/main" id="{00FBA7A7-DC76-AB27-8F9A-1180C0FA61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930" y="1825625"/>
            <a:ext cx="6962140" cy="4351338"/>
          </a:xfrm>
        </p:spPr>
      </p:pic>
    </p:spTree>
    <p:extLst>
      <p:ext uri="{BB962C8B-B14F-4D97-AF65-F5344CB8AC3E}">
        <p14:creationId xmlns:p14="http://schemas.microsoft.com/office/powerpoint/2010/main" val="9156622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10C4A78-485C-BA08-A988-57AE5A46CC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Immagine 4">
            <a:extLst>
              <a:ext uri="{FF2B5EF4-FFF2-40B4-BE49-F238E27FC236}">
                <a16:creationId xmlns:a16="http://schemas.microsoft.com/office/drawing/2014/main" id="{FA37F9AE-8758-D18B-079C-A95F041742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930" y="1825625"/>
            <a:ext cx="6962140" cy="4351338"/>
          </a:xfrm>
        </p:spPr>
      </p:pic>
    </p:spTree>
    <p:extLst>
      <p:ext uri="{BB962C8B-B14F-4D97-AF65-F5344CB8AC3E}">
        <p14:creationId xmlns:p14="http://schemas.microsoft.com/office/powerpoint/2010/main" val="27439987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01850E3-E75B-A49F-E4BE-4DCA88E1A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Immagine 4">
            <a:extLst>
              <a:ext uri="{FF2B5EF4-FFF2-40B4-BE49-F238E27FC236}">
                <a16:creationId xmlns:a16="http://schemas.microsoft.com/office/drawing/2014/main" id="{0CF4365A-087B-7969-8416-0072B83A0CB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930" y="1825625"/>
            <a:ext cx="6962140" cy="4351338"/>
          </a:xfrm>
        </p:spPr>
      </p:pic>
    </p:spTree>
    <p:extLst>
      <p:ext uri="{BB962C8B-B14F-4D97-AF65-F5344CB8AC3E}">
        <p14:creationId xmlns:p14="http://schemas.microsoft.com/office/powerpoint/2010/main" val="41809245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0241DA0-8DC1-47A9-14BC-5D3714C969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Immagine 4">
            <a:extLst>
              <a:ext uri="{FF2B5EF4-FFF2-40B4-BE49-F238E27FC236}">
                <a16:creationId xmlns:a16="http://schemas.microsoft.com/office/drawing/2014/main" id="{B0FBC7CC-4C8D-961D-1F55-AB0B57D4BBC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930" y="1825625"/>
            <a:ext cx="6962140" cy="4351338"/>
          </a:xfrm>
        </p:spPr>
      </p:pic>
    </p:spTree>
    <p:extLst>
      <p:ext uri="{BB962C8B-B14F-4D97-AF65-F5344CB8AC3E}">
        <p14:creationId xmlns:p14="http://schemas.microsoft.com/office/powerpoint/2010/main" val="320030244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19</Slides>
  <Notes>0</Notes>
  <HiddenSlides>0</HiddenSlide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19</vt:i4>
      </vt:variant>
    </vt:vector>
  </HeadingPairs>
  <TitlesOfParts>
    <vt:vector size="20" baseType="lpstr">
      <vt:lpstr>Tema di Office</vt:lpstr>
      <vt:lpstr>URGENZE NEUROLOGICHE</vt:lpstr>
      <vt:lpstr>PREMESSA</vt:lpstr>
      <vt:lpstr>ABNORMAL</vt:lpstr>
      <vt:lpstr>Charcot, Gille de La Tourette….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PERCORSO ICTUS (Territorio )</vt:lpstr>
      <vt:lpstr>PERCORSO ICTUS ( Pronto Soccorso )&lt; 10 min.</vt:lpstr>
      <vt:lpstr>PERCORSO ICTUS ( Neurologo )&lt;45 min.</vt:lpstr>
      <vt:lpstr>DIAGNOSI NEUROLOGICHE PIÙ FREQUENTI in pazienti ammessi al Dipartimento di Emergenza</vt:lpstr>
      <vt:lpstr>CRISI EPILETTICHE</vt:lpstr>
      <vt:lpstr>EPILESSIE IDIOPATICHE</vt:lpstr>
      <vt:lpstr>DIAGNOSI DIFFERENZIALE</vt:lpstr>
      <vt:lpstr>CEFALEE</vt:lpstr>
      <vt:lpstr>STATO CONFUSIONALE ACUTO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URGENZE NEUROLOGICHE</dc:title>
  <dc:creator>Rocco Scarpello</dc:creator>
  <cp:lastModifiedBy>Rocco Scarpello</cp:lastModifiedBy>
  <cp:revision>6</cp:revision>
  <dcterms:created xsi:type="dcterms:W3CDTF">2023-04-16T14:24:08Z</dcterms:created>
  <dcterms:modified xsi:type="dcterms:W3CDTF">2023-04-19T11:02:03Z</dcterms:modified>
</cp:coreProperties>
</file>